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9" r:id="rId5"/>
    <p:sldId id="260" r:id="rId6"/>
    <p:sldId id="258" r:id="rId7"/>
    <p:sldId id="261" r:id="rId8"/>
    <p:sldId id="264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3" autoAdjust="0"/>
    <p:restoredTop sz="94660"/>
  </p:normalViewPr>
  <p:slideViewPr>
    <p:cSldViewPr snapToGrid="0">
      <p:cViewPr varScale="1">
        <p:scale>
          <a:sx n="90" d="100"/>
          <a:sy n="90" d="100"/>
        </p:scale>
        <p:origin x="2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46F2F-15A3-46A9-9618-5F55FB743095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61C8E-DC02-4B2A-9DE3-F16DF990C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2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FE4A0-E765-4DCC-B89C-1A86E1199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2927D3-7756-4E7E-A50A-7015A789E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CA88F-EE14-48EB-8C71-1327455E2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0BB0-6FD6-4C0C-A8C3-B22099BAEE49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5E732-A048-4317-BF4F-BA0EFB15F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64752-F923-4FEF-8377-887C68217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0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24C9C-1D9F-4F00-86C7-A7A0089F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F853ED-020A-4044-BE1D-C79C5F7AE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802F8-0E55-41F7-A74C-87486351A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FCCB-491E-46BF-A286-731B3772B65B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7145F-4A3E-47C8-AF16-98E4CD15B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65A86-4CF0-4693-A542-E4B027DC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8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06F54A-94A8-4763-AFAC-47DF3F6B1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11A1C9-91E6-4CA8-A03C-868939CBE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8EC9C-6C64-41F0-8C6C-F78283FDC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CF01-15E4-4962-A987-C1C7111495E6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B0C45-67E2-4638-A391-E5916C65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EA0C2-1EF5-4400-BE35-B67363906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0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50F7D-E8A7-46E4-AA46-F1C9B1530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CF7B9-BB04-440F-BF50-D48E4DE13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D4458-C011-4BFD-A92F-24973D190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BFF-7631-4738-A18B-760D90A80BCF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02B3E-02F0-454E-8D37-90481A103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74F6C-619B-4924-870D-9F4E945BE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5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0BCCE-8540-40DB-A8C2-37B3549BA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99668-0B2E-44BE-927F-345ACA7EB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C318E-FF62-43E6-992F-379D2B71D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2C76-B953-42CA-980F-63845B30EBE8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538E7-2DD2-46AF-B356-09C5D050A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CECB1-C9C6-4AB2-B15C-8EA38F5FA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7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8F43-0345-4A23-B784-44B8F7A36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D7A74-1924-47DD-98E7-9EEE5F682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9672F1-C2B8-43B6-857F-0FCF8C258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37D9F-6E2C-4085-900C-D11FBA2A6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1BE8-CE2C-4B76-8D9B-0E96BBF6250C}" type="datetime1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1CED3-4385-4EB2-81B5-407374083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046E6-01D9-4343-A9B9-557152191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9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4556A-4BC8-4918-9B08-71B946FEA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698EC-6452-4490-B0CB-41274B40B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E0432-A832-46D1-AD89-A89D8E735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662AB8-F1AB-43C1-8E60-B639BD814C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059631-925D-4AA1-96D3-BADDBD7945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1F4C8A-F6C0-402F-8287-B93A556E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92DD-0462-4E9D-BBDE-900B4FF39BDF}" type="datetime1">
              <a:rPr lang="en-US" smtClean="0"/>
              <a:t>8/1/2020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1C22B5-0B09-4734-9F4D-728667BB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CAF9E8-ABFE-4A16-9DEE-CA6D1F6DC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0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7BB93-1717-4821-AB3E-5F70D32E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7EE6F-E2E3-4476-8E59-813844DD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1BAF-402D-4A48-85A4-4F276F66CCF5}" type="datetime1">
              <a:rPr lang="en-US" smtClean="0"/>
              <a:t>8/1/2020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F6433-F656-40BC-BBAA-995DE4796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A762CF-22EF-4762-BF57-D5DD577A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5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219C82-5F16-4B42-B6D0-DAA4A02FA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EE76-F247-42B5-9FAF-FFC59280F7D8}" type="datetime1">
              <a:rPr lang="en-US" smtClean="0"/>
              <a:t>8/1/2020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8C68EE-9D89-46B1-9ED3-124D63BDE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D08E8-9F3C-42F2-B57E-0F98BE358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5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BC3C2-F4F9-45AE-B64C-616ABF1F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61C61-1C75-4D7A-BC1A-E5DA7831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5D2B6-6918-471C-A07A-623D7F3F4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48CB9-782A-4CCD-8D45-E2F099C58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6249-1D3C-4102-AE29-3AD62EAAA75D}" type="datetime1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1256A-23BF-415B-B9C2-AD6160B1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4033E-6CDF-4B7F-BE70-0D5C2C2D2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8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1407A-EEF5-4A46-863F-643B4D2C5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CC581-2D0F-4384-827D-E496947B71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C37E6-787D-4B35-B535-3491A515E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F4894-444C-465C-9D67-220440612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25F-0F16-4623-9132-09BFDE553961}" type="datetime1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0FA7B-B4ED-4EE9-922B-7D0956D7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2B826-05E1-40C4-995D-E89389FD8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2F1A4B-D73E-482F-B432-A1E11F5E2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A14AE-2E90-4FF9-B560-952E37E0B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7CC44-F1DC-48F4-A561-9E04BC7C72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2239-DA40-4146-AE95-2DD44E31062F}" type="datetime1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1EDC3-6757-4454-908C-127CDD630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D9362-922D-44A1-BB76-43FEF1184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745B5-A1BE-4C1B-BFFB-2A3DCBBAA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4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C2EF8F-FFF1-4E87-A139-F42F94EDA3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Three Short Presentations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545D3C8-A5BC-4C2A-A1E2-80D23ECA95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Joan Dunham</a:t>
            </a:r>
          </a:p>
          <a:p>
            <a:r>
              <a:rPr lang="en-US" dirty="0"/>
              <a:t>July 26, 2020</a:t>
            </a:r>
          </a:p>
        </p:txBody>
      </p:sp>
    </p:spTree>
    <p:extLst>
      <p:ext uri="{BB962C8B-B14F-4D97-AF65-F5344CB8AC3E}">
        <p14:creationId xmlns:p14="http://schemas.microsoft.com/office/powerpoint/2010/main" val="1528744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3F2E1-875F-498C-9230-D074F5F3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EAEE-FE07-4E27-9CF9-B40A2F64D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Tools to use</a:t>
            </a:r>
          </a:p>
          <a:p>
            <a:pPr lvl="1"/>
            <a:r>
              <a:rPr lang="en-US" dirty="0"/>
              <a:t>Scope’s catalog if it has the target star</a:t>
            </a:r>
          </a:p>
          <a:p>
            <a:pPr lvl="1"/>
            <a:r>
              <a:rPr lang="en-US" dirty="0"/>
              <a:t>Finder charts + add the target star position as a user object </a:t>
            </a:r>
          </a:p>
          <a:p>
            <a:pPr lvl="1"/>
            <a:r>
              <a:rPr lang="en-US" dirty="0"/>
              <a:t>Google Sky to augment the finder charts</a:t>
            </a:r>
          </a:p>
          <a:p>
            <a:r>
              <a:rPr lang="en-US" dirty="0"/>
              <a:t>Problems</a:t>
            </a:r>
          </a:p>
          <a:p>
            <a:pPr lvl="1"/>
            <a:r>
              <a:rPr lang="en-US" dirty="0"/>
              <a:t>Target area doesn’t match finder charts</a:t>
            </a:r>
          </a:p>
          <a:p>
            <a:pPr lvl="2"/>
            <a:r>
              <a:rPr lang="en-US" dirty="0"/>
              <a:t>Camera is red sensitive, red stars are brighter/blue stars fainter than catalog visual mag</a:t>
            </a:r>
          </a:p>
          <a:p>
            <a:pPr lvl="2"/>
            <a:r>
              <a:rPr lang="en-US" dirty="0"/>
              <a:t>Asteroid in FOV can look like an unexpected star</a:t>
            </a:r>
          </a:p>
          <a:p>
            <a:pPr lvl="2"/>
            <a:r>
              <a:rPr lang="en-US" dirty="0"/>
              <a:t>More stars in the FOV than on the finder charts – Google Sky will show them</a:t>
            </a:r>
          </a:p>
          <a:p>
            <a:pPr lvl="1"/>
            <a:r>
              <a:rPr lang="en-US" dirty="0"/>
              <a:t>On target area, don’t see target, and event time is close</a:t>
            </a:r>
          </a:p>
          <a:p>
            <a:pPr lvl="2"/>
            <a:r>
              <a:rPr lang="en-US" dirty="0"/>
              <a:t>Increase exposure and/or gain</a:t>
            </a:r>
          </a:p>
          <a:p>
            <a:pPr lvl="2"/>
            <a:r>
              <a:rPr lang="en-US" dirty="0"/>
              <a:t>Take the data anyway – postprocessing may find the target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2ECF5-C6D2-4632-AEEA-0FED9320B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6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C3355-D627-4F32-AFD7-E11BC5ACCD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SkyWatcher</a:t>
            </a:r>
            <a:r>
              <a:rPr lang="en-US" dirty="0"/>
              <a:t> + QHY Camera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71D43-EC06-4721-B06F-B887DCDD0A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Joan and David Dunham</a:t>
            </a:r>
          </a:p>
        </p:txBody>
      </p:sp>
    </p:spTree>
    <p:extLst>
      <p:ext uri="{BB962C8B-B14F-4D97-AF65-F5344CB8AC3E}">
        <p14:creationId xmlns:p14="http://schemas.microsoft.com/office/powerpoint/2010/main" val="365963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EBD6AC-29A3-4D5A-AD2A-E553E8F30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Preparation to Observe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73416A-CF0B-4135-998E-667EE94F0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733"/>
            <a:ext cx="10515600" cy="471223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16” </a:t>
            </a:r>
            <a:r>
              <a:rPr lang="en-US" dirty="0" err="1"/>
              <a:t>SkyWatcher</a:t>
            </a:r>
            <a:r>
              <a:rPr lang="en-US" dirty="0"/>
              <a:t> GOTO scope</a:t>
            </a:r>
          </a:p>
          <a:p>
            <a:pPr lvl="1"/>
            <a:r>
              <a:rPr lang="en-US" dirty="0" err="1"/>
              <a:t>Collapsable</a:t>
            </a:r>
            <a:r>
              <a:rPr lang="en-US" dirty="0"/>
              <a:t> </a:t>
            </a:r>
            <a:r>
              <a:rPr lang="en-US" dirty="0" err="1"/>
              <a:t>Dobsonian</a:t>
            </a:r>
            <a:endParaRPr lang="en-US" dirty="0"/>
          </a:p>
          <a:p>
            <a:pPr lvl="1"/>
            <a:r>
              <a:rPr lang="en-US" dirty="0"/>
              <a:t>Used as a transportable scope, not on a fixed mount</a:t>
            </a:r>
          </a:p>
          <a:p>
            <a:pPr lvl="1"/>
            <a:r>
              <a:rPr lang="en-US" dirty="0"/>
              <a:t>Used and stored on a Scope Buggy</a:t>
            </a:r>
          </a:p>
          <a:p>
            <a:r>
              <a:rPr lang="en-US" dirty="0"/>
              <a:t>QHY 174 GPS Camera</a:t>
            </a:r>
          </a:p>
          <a:p>
            <a:pPr lvl="1"/>
            <a:r>
              <a:rPr lang="en-US" dirty="0"/>
              <a:t>Data capture with </a:t>
            </a:r>
            <a:r>
              <a:rPr lang="en-US" dirty="0" err="1"/>
              <a:t>SharpCap</a:t>
            </a:r>
            <a:r>
              <a:rPr lang="en-US" dirty="0"/>
              <a:t> </a:t>
            </a:r>
          </a:p>
          <a:p>
            <a:r>
              <a:rPr lang="en-US" dirty="0" err="1"/>
              <a:t>RunCam</a:t>
            </a:r>
            <a:r>
              <a:rPr lang="en-US" dirty="0"/>
              <a:t> Mighty-Mini Finder </a:t>
            </a:r>
          </a:p>
          <a:p>
            <a:pPr lvl="1"/>
            <a:r>
              <a:rPr lang="en-US" dirty="0"/>
              <a:t>Display to portable video screen or Win10 tablet with IOTA Video Capture</a:t>
            </a:r>
          </a:p>
          <a:p>
            <a:r>
              <a:rPr lang="en-US" dirty="0" err="1"/>
              <a:t>TalentCell</a:t>
            </a:r>
            <a:r>
              <a:rPr lang="en-US" dirty="0"/>
              <a:t> 12V/6000mAh batteries</a:t>
            </a:r>
          </a:p>
          <a:p>
            <a:pPr lvl="1"/>
            <a:r>
              <a:rPr lang="en-US" dirty="0"/>
              <a:t>2 - one to power the scope, the other for the cameras</a:t>
            </a:r>
          </a:p>
          <a:p>
            <a:r>
              <a:rPr lang="en-US" dirty="0"/>
              <a:t>Dell Laptop running </a:t>
            </a:r>
            <a:r>
              <a:rPr lang="en-US" dirty="0" err="1"/>
              <a:t>SharpCap</a:t>
            </a:r>
            <a:r>
              <a:rPr lang="en-US" dirty="0"/>
              <a:t> for data collection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B45725-9DF8-4DBB-AF6B-9608D8400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6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6749-8A84-4470-A7D0-208A2CA7C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Preparation to Observe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BD84C-B3ED-4044-B99B-EC59E9182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Collimate the scope</a:t>
            </a:r>
          </a:p>
          <a:p>
            <a:r>
              <a:rPr lang="en-US" dirty="0"/>
              <a:t>Attach the camera and finder and adjust the finder, if needed, to align with the telescope</a:t>
            </a:r>
          </a:p>
          <a:p>
            <a:r>
              <a:rPr lang="en-US" dirty="0"/>
              <a:t>Perform star alignment of the telescope</a:t>
            </a:r>
          </a:p>
          <a:p>
            <a:r>
              <a:rPr lang="en-US" dirty="0"/>
              <a:t>Find the target</a:t>
            </a:r>
          </a:p>
          <a:p>
            <a:r>
              <a:rPr lang="en-US" dirty="0"/>
              <a:t>Record the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02E50-4A61-4AFB-A076-F06950E7D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8A0C-7810-4771-A419-D80F9199B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Collimate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EF5915-D1C2-4EDA-A3D2-09025113495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74094"/>
            <a:ext cx="5181600" cy="3454400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645F43-35F0-48D3-A289-E1B4783F6A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Collimate first, before powering the telescope</a:t>
            </a:r>
          </a:p>
          <a:p>
            <a:r>
              <a:rPr lang="en-US" dirty="0"/>
              <a:t>Collimate this scope every time </a:t>
            </a:r>
          </a:p>
          <a:p>
            <a:r>
              <a:rPr lang="en-US" dirty="0"/>
              <a:t>Collimate carefully, it is possible to pop the primary completely out if the screws are run close to their limits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F1331C-3248-438E-99B4-7AE84C24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9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46DC3-0FC1-42AF-A54F-D3ACF9F53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Finder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A0939-57D7-45CD-9768-9C680B8D8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1799154"/>
            <a:ext cx="6477000" cy="4774142"/>
          </a:xfrm>
        </p:spPr>
        <p:txBody>
          <a:bodyPr>
            <a:normAutofit/>
          </a:bodyPr>
          <a:lstStyle/>
          <a:p>
            <a:r>
              <a:rPr lang="en-US" dirty="0" err="1"/>
              <a:t>RunCam</a:t>
            </a:r>
            <a:r>
              <a:rPr lang="en-US" dirty="0"/>
              <a:t> </a:t>
            </a:r>
            <a:r>
              <a:rPr lang="en-US" dirty="0" err="1"/>
              <a:t>NightEagle</a:t>
            </a:r>
            <a:r>
              <a:rPr lang="en-US" dirty="0"/>
              <a:t> 2 “Astro Edition”</a:t>
            </a:r>
          </a:p>
          <a:p>
            <a:r>
              <a:rPr lang="en-US" dirty="0"/>
              <a:t>Mighty-Mini </a:t>
            </a:r>
          </a:p>
          <a:p>
            <a:pPr lvl="1"/>
            <a:r>
              <a:rPr lang="en-US" dirty="0"/>
              <a:t>Finder-scope version</a:t>
            </a:r>
          </a:p>
          <a:p>
            <a:pPr lvl="1"/>
            <a:r>
              <a:rPr lang="en-US" dirty="0"/>
              <a:t>Cylinder built with a 3-D Printer by J. Moore</a:t>
            </a:r>
          </a:p>
          <a:p>
            <a:r>
              <a:rPr lang="en-US" dirty="0"/>
              <a:t>Alignment to scope </a:t>
            </a:r>
          </a:p>
          <a:p>
            <a:pPr lvl="1"/>
            <a:r>
              <a:rPr lang="en-US" dirty="0"/>
              <a:t>Check with bright object – Moon or Jupiter</a:t>
            </a:r>
          </a:p>
          <a:p>
            <a:pPr lvl="1"/>
            <a:r>
              <a:rPr lang="en-US" dirty="0"/>
              <a:t>Mark the center of the scope FOV on the finder video display with painter’s tape</a:t>
            </a:r>
          </a:p>
          <a:p>
            <a:pPr lvl="1"/>
            <a:r>
              <a:rPr lang="en-US" dirty="0"/>
              <a:t>If scope FOV not on the finder – check the finder for attachment or other problems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871D1C-A5F7-438B-BA71-1AAE31FF5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967" y="608461"/>
            <a:ext cx="4572000" cy="30044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29F0ED-0008-4BBA-8CC7-85A18F4C7F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751" y="3645995"/>
            <a:ext cx="3928532" cy="307548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9D191-5536-41DE-8116-DE84F5287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28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E3DED-1E45-44D4-929B-D9A9F604F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and Finder Attached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1A23CE9-92FA-48E2-B16D-E695F1F554E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74094"/>
            <a:ext cx="5181600" cy="3454400"/>
          </a:xfr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4523210-D8B0-4BCB-BDE5-E9660D8742C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563" y="2274094"/>
            <a:ext cx="5181600" cy="2943642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C0D205E-7FE9-4DF8-8D39-693F0095CCE1}"/>
              </a:ext>
            </a:extLst>
          </p:cNvPr>
          <p:cNvSpPr txBox="1"/>
          <p:nvPr/>
        </p:nvSpPr>
        <p:spPr>
          <a:xfrm>
            <a:off x="6133563" y="5434885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the number of cables and cords – 2 power cords, video cable, USB cable, GPS antenna cord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976C43-DEF4-4073-B6D9-C9B39EAAE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91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45D55-99AC-492C-A1FA-574677C06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Observing Table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FA00B2-E446-4ED0-83B8-42793AE41C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867" y="428156"/>
            <a:ext cx="6335285" cy="422427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8C931-6F39-4358-A2DD-0C769A189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234" y="2371725"/>
            <a:ext cx="10515600" cy="4351338"/>
          </a:xfrm>
        </p:spPr>
        <p:txBody>
          <a:bodyPr/>
          <a:lstStyle/>
          <a:p>
            <a:r>
              <a:rPr lang="en-US" dirty="0"/>
              <a:t>Freestanding</a:t>
            </a:r>
          </a:p>
          <a:p>
            <a:r>
              <a:rPr lang="en-US" dirty="0"/>
              <a:t>Holds</a:t>
            </a:r>
          </a:p>
          <a:p>
            <a:pPr lvl="1"/>
            <a:r>
              <a:rPr lang="en-US" dirty="0"/>
              <a:t>Video display + battery</a:t>
            </a:r>
          </a:p>
          <a:p>
            <a:pPr lvl="1"/>
            <a:r>
              <a:rPr lang="en-US" dirty="0"/>
              <a:t>Finder charts</a:t>
            </a:r>
          </a:p>
          <a:p>
            <a:pPr lvl="1"/>
            <a:r>
              <a:rPr lang="en-US" dirty="0"/>
              <a:t>Laptop running </a:t>
            </a:r>
            <a:r>
              <a:rPr lang="en-US" dirty="0" err="1"/>
              <a:t>SharpCap</a:t>
            </a:r>
            <a:r>
              <a:rPr lang="en-US" dirty="0"/>
              <a:t> + mouse</a:t>
            </a:r>
          </a:p>
          <a:p>
            <a:pPr lvl="1"/>
            <a:r>
              <a:rPr lang="en-US" dirty="0"/>
              <a:t>Flashlight</a:t>
            </a:r>
          </a:p>
          <a:p>
            <a:r>
              <a:rPr lang="en-US" dirty="0"/>
              <a:t>Must be moved with the scope when it slews</a:t>
            </a:r>
          </a:p>
          <a:p>
            <a:pPr lvl="1"/>
            <a:r>
              <a:rPr lang="en-US" dirty="0"/>
              <a:t>Avoid stress on the camera cables</a:t>
            </a:r>
          </a:p>
          <a:p>
            <a:pPr lvl="1"/>
            <a:r>
              <a:rPr lang="en-US" dirty="0"/>
              <a:t>Requires 2 people, one to operate the scope, the other to carry the table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C01AF6-FEC2-419D-BCB0-468FE6338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55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D693B-D9A9-46FE-B8AC-183805EFA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 the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3D77A-03DB-495D-A609-69EBDB3F7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825625"/>
            <a:ext cx="10947400" cy="4351338"/>
          </a:xfrm>
        </p:spPr>
        <p:txBody>
          <a:bodyPr/>
          <a:lstStyle/>
          <a:p>
            <a:r>
              <a:rPr lang="en-US" dirty="0"/>
              <a:t>2-star alignment preferable for asteroidal occultations</a:t>
            </a:r>
          </a:p>
          <a:p>
            <a:r>
              <a:rPr lang="en-US" dirty="0"/>
              <a:t>Check alignment by commanding scope to another, nearby, target</a:t>
            </a:r>
          </a:p>
          <a:p>
            <a:pPr lvl="1"/>
            <a:r>
              <a:rPr lang="en-US" dirty="0"/>
              <a:t>Use PAE (position accuracy enhancement) if it is close but not close enough</a:t>
            </a:r>
          </a:p>
          <a:p>
            <a:r>
              <a:rPr lang="en-US" dirty="0"/>
              <a:t>Things that can go wrong</a:t>
            </a:r>
          </a:p>
          <a:p>
            <a:pPr lvl="1"/>
            <a:r>
              <a:rPr lang="en-US" dirty="0"/>
              <a:t>Mis-identification of an alignment star; some stars have other bright ones nearby</a:t>
            </a:r>
          </a:p>
          <a:p>
            <a:pPr lvl="1"/>
            <a:r>
              <a:rPr lang="en-US" dirty="0"/>
              <a:t>Coordinates or date/time entry error on set-up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4D69B0-73BB-4215-9289-14CD7EC21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45B5-A1BE-4C1B-BFFB-2A3DCBBAAB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484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Three Short Presentations</vt:lpstr>
      <vt:lpstr>SkyWatcher + QHY Camera</vt:lpstr>
      <vt:lpstr>Example of Preparation to Observe</vt:lpstr>
      <vt:lpstr>Steps in Preparation to Observe</vt:lpstr>
      <vt:lpstr>Collimate</vt:lpstr>
      <vt:lpstr>Video Finder</vt:lpstr>
      <vt:lpstr>Camera and Finder Attached</vt:lpstr>
      <vt:lpstr>Observing Table</vt:lpstr>
      <vt:lpstr>Align the Scope</vt:lpstr>
      <vt:lpstr>Find the Target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SkyWatcher + QHY Camera</dc:title>
  <dc:creator>Joan Dunham</dc:creator>
  <cp:lastModifiedBy>Blank Ted</cp:lastModifiedBy>
  <cp:revision>29</cp:revision>
  <dcterms:created xsi:type="dcterms:W3CDTF">2020-07-17T18:57:40Z</dcterms:created>
  <dcterms:modified xsi:type="dcterms:W3CDTF">2020-08-02T02:27:44Z</dcterms:modified>
</cp:coreProperties>
</file>